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16.jpg" ContentType="image/png"/>
  <Override PartName="/ppt/notesSlides/notesSlide7.xml" ContentType="application/vnd.openxmlformats-officedocument.presentationml.notesSlide+xml"/>
  <Override PartName="/ppt/media/image20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6" r:id="rId1"/>
  </p:sldMasterIdLst>
  <p:notesMasterIdLst>
    <p:notesMasterId r:id="rId39"/>
  </p:notesMasterIdLst>
  <p:sldIdLst>
    <p:sldId id="294" r:id="rId2"/>
    <p:sldId id="280" r:id="rId3"/>
    <p:sldId id="293" r:id="rId4"/>
    <p:sldId id="279" r:id="rId5"/>
    <p:sldId id="257" r:id="rId6"/>
    <p:sldId id="282" r:id="rId7"/>
    <p:sldId id="258" r:id="rId8"/>
    <p:sldId id="259" r:id="rId9"/>
    <p:sldId id="260" r:id="rId10"/>
    <p:sldId id="283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77" r:id="rId19"/>
    <p:sldId id="268" r:id="rId20"/>
    <p:sldId id="269" r:id="rId21"/>
    <p:sldId id="270" r:id="rId22"/>
    <p:sldId id="278" r:id="rId23"/>
    <p:sldId id="271" r:id="rId24"/>
    <p:sldId id="272" r:id="rId25"/>
    <p:sldId id="273" r:id="rId26"/>
    <p:sldId id="275" r:id="rId27"/>
    <p:sldId id="274" r:id="rId28"/>
    <p:sldId id="276" r:id="rId29"/>
    <p:sldId id="285" r:id="rId30"/>
    <p:sldId id="291" r:id="rId31"/>
    <p:sldId id="286" r:id="rId32"/>
    <p:sldId id="287" r:id="rId33"/>
    <p:sldId id="288" r:id="rId34"/>
    <p:sldId id="290" r:id="rId35"/>
    <p:sldId id="289" r:id="rId36"/>
    <p:sldId id="284" r:id="rId37"/>
    <p:sldId id="292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27"/>
    <p:restoredTop sz="94641"/>
  </p:normalViewPr>
  <p:slideViewPr>
    <p:cSldViewPr snapToGrid="0" snapToObjects="1">
      <p:cViewPr varScale="1">
        <p:scale>
          <a:sx n="151" d="100"/>
          <a:sy n="151" d="100"/>
        </p:scale>
        <p:origin x="10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E626BA-6177-F947-9676-027FF13E5903}" type="datetimeFigureOut">
              <a:rPr lang="fr-FR" smtClean="0"/>
              <a:t>08/12/2017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B50466-C43C-B047-BF8F-B56CD4AEAD9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2937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 Sondage</a:t>
            </a:r>
            <a:r>
              <a:rPr lang="fr-FR" baseline="0" dirty="0" smtClean="0"/>
              <a:t> du public en intro</a:t>
            </a:r>
            <a:endParaRPr lang="fr-FR" dirty="0" smtClean="0"/>
          </a:p>
          <a:p>
            <a:r>
              <a:rPr lang="fr-FR" dirty="0" smtClean="0"/>
              <a:t>- T-shirts à gagner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pollos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hermanos</a:t>
            </a:r>
            <a:r>
              <a:rPr lang="fr-FR" baseline="0" dirty="0" smtClean="0"/>
              <a:t> &amp; questions)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50466-C43C-B047-BF8F-B56CD4AEAD9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5745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			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50466-C43C-B047-BF8F-B56CD4AEAD9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1968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Need</a:t>
            </a:r>
            <a:r>
              <a:rPr lang="fr-FR" dirty="0" smtClean="0"/>
              <a:t> image </a:t>
            </a:r>
            <a:r>
              <a:rPr lang="fr-FR" dirty="0" err="1" smtClean="0"/>
              <a:t>build</a:t>
            </a:r>
            <a:r>
              <a:rPr lang="fr-FR" dirty="0" smtClean="0"/>
              <a:t> / </a:t>
            </a:r>
            <a:r>
              <a:rPr lang="fr-FR" dirty="0" err="1" smtClean="0"/>
              <a:t>ship</a:t>
            </a:r>
            <a:r>
              <a:rPr lang="fr-FR" dirty="0" smtClean="0"/>
              <a:t> / </a:t>
            </a:r>
            <a:r>
              <a:rPr lang="fr-FR" dirty="0" err="1" smtClean="0"/>
              <a:t>run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50466-C43C-B047-BF8F-B56CD4AEAD94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9654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Meilleur titre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50466-C43C-B047-BF8F-B56CD4AEAD94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8588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Rechercher des infos sur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codeclimate</a:t>
            </a:r>
            <a:r>
              <a:rPr lang="fr-FR" baseline="0" dirty="0" smtClean="0"/>
              <a:t> et sur </a:t>
            </a:r>
            <a:r>
              <a:rPr lang="fr-FR" baseline="0" dirty="0" err="1" smtClean="0"/>
              <a:t>heroku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buildpacks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50466-C43C-B047-BF8F-B56CD4AEAD94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8844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Verifier</a:t>
            </a:r>
            <a:r>
              <a:rPr lang="fr-FR" dirty="0" smtClean="0"/>
              <a:t> la version précise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50466-C43C-B047-BF8F-B56CD4AEAD94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84452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Photo de chien marrant +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50466-C43C-B047-BF8F-B56CD4AEAD94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1011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12/8/17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12/8/17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12/8/17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12/8/17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12/8/17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76317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png"/><Relationship Id="rId5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jp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hyperlink" Target="https://t.me/KaamelotBot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lab.com/ee/topics/autodevops/#auto-test" TargetMode="External"/><Relationship Id="rId4" Type="http://schemas.openxmlformats.org/officeDocument/2006/relationships/hyperlink" Target="https://docs.gitlab.com/ee/topics/autodevops/#auto-code-quality" TargetMode="External"/><Relationship Id="rId5" Type="http://schemas.openxmlformats.org/officeDocument/2006/relationships/hyperlink" Target="https://docs.gitlab.com/ee/topics/autodevops/#auto-review-apps" TargetMode="External"/><Relationship Id="rId6" Type="http://schemas.openxmlformats.org/officeDocument/2006/relationships/hyperlink" Target="https://docs.gitlab.com/ee/topics/autodevops/#auto-deploy" TargetMode="External"/><Relationship Id="rId7" Type="http://schemas.openxmlformats.org/officeDocument/2006/relationships/hyperlink" Target="https://docs.gitlab.com/ee/topics/autodevops/#auto-monitoring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gitlab.com/ee/topics/autodevops/#auto-build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9102/metrics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center.heroku.com/articles/buildpacks" TargetMode="External"/><Relationship Id="rId4" Type="http://schemas.openxmlformats.org/officeDocument/2006/relationships/hyperlink" Target="https://github.com/gliderlabs/herokuish" TargetMode="External"/><Relationship Id="rId5" Type="http://schemas.openxmlformats.org/officeDocument/2006/relationships/hyperlink" Target="https://docs.helm.sh/" TargetMode="External"/><Relationship Id="rId6" Type="http://schemas.openxmlformats.org/officeDocument/2006/relationships/hyperlink" Target="https://prometheus.io/docs/introduction/overview/" TargetMode="External"/><Relationship Id="rId7" Type="http://schemas.openxmlformats.org/officeDocument/2006/relationships/hyperlink" Target="https://gitlab.com/gitlab-org/gitlab-ci-yml/blob/master/Auto-DevOps.gitlab-ci.yml" TargetMode="External"/><Relationship Id="rId8" Type="http://schemas.openxmlformats.org/officeDocument/2006/relationships/hyperlink" Target="https://gitlab.com/charts/charts.gitlab.io/tree/master/charts/auto-deploy-app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gitlab.com/ee/topics/autodevops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41829" y="1262742"/>
            <a:ext cx="9884228" cy="2409372"/>
          </a:xfrm>
        </p:spPr>
        <p:txBody>
          <a:bodyPr>
            <a:noAutofit/>
          </a:bodyPr>
          <a:lstStyle/>
          <a:p>
            <a:r>
              <a:rPr lang="fr-FR" sz="4400" dirty="0" smtClean="0">
                <a:latin typeface="Mark Pro" charset="0"/>
                <a:ea typeface="Mark Pro" charset="0"/>
                <a:cs typeface="Mark Pro" charset="0"/>
              </a:rPr>
              <a:t>Workflow de CI/CD </a:t>
            </a:r>
          </a:p>
          <a:p>
            <a:r>
              <a:rPr lang="fr-FR" sz="4400" dirty="0" smtClean="0">
                <a:latin typeface="Mark Pro" charset="0"/>
                <a:ea typeface="Mark Pro" charset="0"/>
                <a:cs typeface="Mark Pro" charset="0"/>
              </a:rPr>
              <a:t>pour les geeks avec </a:t>
            </a:r>
          </a:p>
          <a:p>
            <a:r>
              <a:rPr lang="fr-FR" sz="4400" dirty="0" err="1" smtClean="0">
                <a:latin typeface="Mark Pro" charset="0"/>
                <a:ea typeface="Mark Pro" charset="0"/>
                <a:cs typeface="Mark Pro" charset="0"/>
              </a:rPr>
              <a:t>gitlab</a:t>
            </a:r>
            <a:r>
              <a:rPr lang="fr-FR" sz="4400" dirty="0" smtClean="0">
                <a:latin typeface="Mark Pro" charset="0"/>
                <a:ea typeface="Mark Pro" charset="0"/>
                <a:cs typeface="Mark Pro" charset="0"/>
              </a:rPr>
              <a:t> &amp; k8s</a:t>
            </a:r>
            <a:endParaRPr lang="fr-FR" sz="4400" dirty="0">
              <a:latin typeface="Mark Pro" charset="0"/>
              <a:ea typeface="Mark Pro" charset="0"/>
              <a:cs typeface="Mark Pro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01" y="4928473"/>
            <a:ext cx="1440598" cy="144059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14" y="4765823"/>
            <a:ext cx="5833872" cy="160324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967" y="4736683"/>
            <a:ext cx="1661527" cy="166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12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Contexte Google Cloud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GCP propose une offre cluster managé </a:t>
            </a:r>
            <a:r>
              <a:rPr lang="fr-FR" dirty="0" err="1" smtClean="0"/>
              <a:t>kubernetes</a:t>
            </a:r>
            <a:endParaRPr lang="fr-FR" dirty="0"/>
          </a:p>
          <a:p>
            <a:r>
              <a:rPr lang="fr-FR" dirty="0" smtClean="0"/>
              <a:t>Très simple d’usage</a:t>
            </a:r>
          </a:p>
          <a:p>
            <a:r>
              <a:rPr lang="fr-FR" dirty="0"/>
              <a:t>3</a:t>
            </a:r>
            <a:r>
              <a:rPr lang="fr-FR" dirty="0" smtClean="0"/>
              <a:t>00 € gratuits à l’ouverture d’un compte</a:t>
            </a:r>
          </a:p>
          <a:p>
            <a:pPr lvl="1"/>
            <a:r>
              <a:rPr lang="fr-FR" dirty="0"/>
              <a:t>https://</a:t>
            </a:r>
            <a:r>
              <a:rPr lang="fr-FR" dirty="0" err="1"/>
              <a:t>cloud.google.com</a:t>
            </a:r>
            <a:r>
              <a:rPr lang="fr-FR" dirty="0"/>
              <a:t>/</a:t>
            </a:r>
            <a:r>
              <a:rPr lang="fr-FR" dirty="0" err="1"/>
              <a:t>pricing</a:t>
            </a:r>
            <a:r>
              <a:rPr lang="fr-FR" dirty="0"/>
              <a:t>/</a:t>
            </a:r>
            <a:r>
              <a:rPr lang="fr-FR" dirty="0" err="1"/>
              <a:t>free?hl</a:t>
            </a:r>
            <a:r>
              <a:rPr lang="fr-FR" dirty="0"/>
              <a:t>=</a:t>
            </a:r>
            <a:r>
              <a:rPr lang="fr-FR" dirty="0" err="1"/>
              <a:t>fr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375" y="4945063"/>
            <a:ext cx="1625600" cy="16256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86" y="5458334"/>
            <a:ext cx="1112329" cy="111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8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VIE d’une application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12-factors proof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187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Workflow moderne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50950" y="2685001"/>
            <a:ext cx="10179050" cy="279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8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631" y="2560320"/>
            <a:ext cx="10058395" cy="169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CODE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GIT</a:t>
            </a:r>
          </a:p>
          <a:p>
            <a:r>
              <a:rPr lang="fr-FR" dirty="0" smtClean="0"/>
              <a:t>MR</a:t>
            </a:r>
          </a:p>
          <a:p>
            <a:r>
              <a:rPr lang="fr-FR" dirty="0" smtClean="0"/>
              <a:t>PR</a:t>
            </a:r>
          </a:p>
          <a:p>
            <a:r>
              <a:rPr lang="fr-FR" dirty="0" smtClean="0"/>
              <a:t>Collaboration</a:t>
            </a:r>
          </a:p>
          <a:p>
            <a:r>
              <a:rPr lang="fr-FR" dirty="0" err="1" smtClean="0"/>
              <a:t>Diff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03937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BUILD / TESTS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Build</a:t>
            </a:r>
            <a:endParaRPr lang="fr-FR" dirty="0" smtClean="0"/>
          </a:p>
          <a:p>
            <a:r>
              <a:rPr lang="fr-FR" dirty="0" err="1" smtClean="0"/>
              <a:t>Syntax</a:t>
            </a:r>
            <a:r>
              <a:rPr lang="fr-FR" dirty="0" smtClean="0"/>
              <a:t> Check</a:t>
            </a:r>
          </a:p>
          <a:p>
            <a:r>
              <a:rPr lang="fr-FR" dirty="0" smtClean="0"/>
              <a:t>Tests Unitaires</a:t>
            </a:r>
          </a:p>
          <a:p>
            <a:r>
              <a:rPr lang="fr-FR" dirty="0" smtClean="0"/>
              <a:t>Qualité du code</a:t>
            </a:r>
          </a:p>
          <a:p>
            <a:r>
              <a:rPr lang="fr-FR" dirty="0" smtClean="0"/>
              <a:t>Tests de charge</a:t>
            </a:r>
          </a:p>
          <a:p>
            <a:pPr lvl="1"/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798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Deploy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Plus complexe que cela</a:t>
            </a:r>
          </a:p>
          <a:p>
            <a:r>
              <a:rPr lang="fr-FR" dirty="0" err="1" smtClean="0"/>
              <a:t>Review</a:t>
            </a:r>
            <a:r>
              <a:rPr lang="fr-FR" dirty="0" smtClean="0"/>
              <a:t> Apps</a:t>
            </a:r>
          </a:p>
          <a:p>
            <a:r>
              <a:rPr lang="fr-FR" dirty="0" err="1" smtClean="0"/>
              <a:t>Environments</a:t>
            </a:r>
            <a:endParaRPr lang="fr-FR" dirty="0" smtClean="0"/>
          </a:p>
          <a:p>
            <a:pPr lvl="1"/>
            <a:r>
              <a:rPr lang="fr-FR" dirty="0" err="1" smtClean="0"/>
              <a:t>Review</a:t>
            </a:r>
            <a:endParaRPr lang="fr-FR" dirty="0" smtClean="0"/>
          </a:p>
          <a:p>
            <a:pPr lvl="1"/>
            <a:r>
              <a:rPr lang="fr-FR" dirty="0" err="1" smtClean="0"/>
              <a:t>Staging</a:t>
            </a:r>
            <a:endParaRPr lang="fr-FR" dirty="0" smtClean="0"/>
          </a:p>
          <a:p>
            <a:pPr lvl="1"/>
            <a:r>
              <a:rPr lang="fr-FR" dirty="0" err="1" smtClean="0"/>
              <a:t>Canary</a:t>
            </a:r>
            <a:endParaRPr lang="fr-FR" dirty="0" smtClean="0"/>
          </a:p>
          <a:p>
            <a:pPr lvl="1"/>
            <a:r>
              <a:rPr lang="fr-FR" dirty="0" smtClean="0"/>
              <a:t>Production</a:t>
            </a:r>
          </a:p>
          <a:p>
            <a:r>
              <a:rPr lang="fr-FR" dirty="0" smtClean="0"/>
              <a:t>S’interface très bien avec </a:t>
            </a:r>
            <a:r>
              <a:rPr lang="fr-FR" dirty="0" err="1" smtClean="0"/>
              <a:t>Gitlab</a:t>
            </a:r>
            <a:r>
              <a:rPr lang="fr-FR" dirty="0" smtClean="0"/>
              <a:t> (</a:t>
            </a:r>
            <a:r>
              <a:rPr lang="fr-FR" dirty="0" err="1" smtClean="0"/>
              <a:t>Openshift</a:t>
            </a:r>
            <a:r>
              <a:rPr lang="fr-FR" dirty="0" smtClean="0"/>
              <a:t> / Rancher / </a:t>
            </a:r>
            <a:r>
              <a:rPr lang="fr-FR" dirty="0" err="1" smtClean="0"/>
              <a:t>Swarm</a:t>
            </a:r>
            <a:r>
              <a:rPr lang="fr-FR" dirty="0" smtClean="0"/>
              <a:t> </a:t>
            </a:r>
            <a:r>
              <a:rPr lang="fr-FR" dirty="0" err="1" smtClean="0"/>
              <a:t>etc</a:t>
            </a:r>
            <a:r>
              <a:rPr lang="mr-IN" dirty="0" smtClean="0"/>
              <a:t>…</a:t>
            </a:r>
            <a:r>
              <a:rPr lang="fr-FR" dirty="0"/>
              <a:t>)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98358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En FAIT </a:t>
            </a:r>
            <a:r>
              <a:rPr lang="mr-IN" dirty="0" smtClean="0"/>
              <a:t>…</a:t>
            </a:r>
            <a:r>
              <a:rPr lang="fr-FR" dirty="0" smtClean="0"/>
              <a:t> c’est le bobo </a:t>
            </a:r>
            <a:r>
              <a:rPr lang="mr-IN" dirty="0" smtClean="0"/>
              <a:t>…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347" y="1464163"/>
            <a:ext cx="10298653" cy="497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78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AUTODEVOPS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I’ve</a:t>
            </a:r>
            <a:r>
              <a:rPr lang="fr-FR" dirty="0" smtClean="0"/>
              <a:t> </a:t>
            </a:r>
            <a:r>
              <a:rPr lang="fr-FR" dirty="0" err="1" smtClean="0"/>
              <a:t>got</a:t>
            </a:r>
            <a:r>
              <a:rPr lang="fr-FR" dirty="0" smtClean="0"/>
              <a:t> the power 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340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AUTO-DEVOPS : Concepts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 smtClean="0"/>
              <a:t>Template de CI/CD implicite depuis la version 10.0</a:t>
            </a:r>
          </a:p>
          <a:p>
            <a:r>
              <a:rPr lang="fr-FR" sz="2800" dirty="0" smtClean="0"/>
              <a:t>Collection d’outils externes et librairie de best-practices CI/CD</a:t>
            </a:r>
          </a:p>
          <a:p>
            <a:r>
              <a:rPr lang="fr-FR" sz="2800" dirty="0" smtClean="0"/>
              <a:t>Extensible</a:t>
            </a:r>
          </a:p>
          <a:p>
            <a:r>
              <a:rPr lang="fr-FR" sz="2800" dirty="0" smtClean="0"/>
              <a:t>Personnalisable</a:t>
            </a:r>
          </a:p>
          <a:p>
            <a:r>
              <a:rPr lang="fr-FR" sz="2800" dirty="0" smtClean="0"/>
              <a:t>Simple</a:t>
            </a:r>
          </a:p>
          <a:p>
            <a:pPr marL="0" indent="0">
              <a:buNone/>
            </a:pPr>
            <a:r>
              <a:rPr lang="fr-FR" sz="2800" dirty="0" smtClean="0">
                <a:sym typeface="Wingdings"/>
              </a:rPr>
              <a:t> Gain de temps / Argent / compétences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47750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7200" dirty="0" smtClean="0"/>
              <a:t>Mais c’est QUI ?</a:t>
            </a:r>
            <a:endParaRPr lang="fr-FR" sz="72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Lui ? Oui le gars qui parle </a:t>
            </a:r>
            <a:r>
              <a:rPr lang="mr-IN" dirty="0" smtClean="0"/>
              <a:t>…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86" y="4986025"/>
            <a:ext cx="1327673" cy="132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54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AUTO-DEVOPS : Dans le détail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51678" y="2286002"/>
            <a:ext cx="10178322" cy="919778"/>
          </a:xfrm>
        </p:spPr>
        <p:txBody>
          <a:bodyPr/>
          <a:lstStyle/>
          <a:p>
            <a:r>
              <a:rPr lang="fr-FR" dirty="0" smtClean="0"/>
              <a:t>Basé sur K8S </a:t>
            </a:r>
            <a:r>
              <a:rPr lang="fr-FR" smtClean="0"/>
              <a:t>et GCE</a:t>
            </a:r>
            <a:endParaRPr lang="fr-FR" dirty="0" smtClean="0"/>
          </a:p>
        </p:txBody>
      </p:sp>
      <p:sp>
        <p:nvSpPr>
          <p:cNvPr id="4" name="Rectangle 3"/>
          <p:cNvSpPr/>
          <p:nvPr/>
        </p:nvSpPr>
        <p:spPr>
          <a:xfrm>
            <a:off x="1359257" y="3330826"/>
            <a:ext cx="2190769" cy="949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BUILD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3776142" y="3330826"/>
            <a:ext cx="2190769" cy="949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TESTS CODE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6193027" y="3330826"/>
            <a:ext cx="2190769" cy="949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DEPLOY</a:t>
            </a:r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1785771" y="4346084"/>
            <a:ext cx="2592593" cy="65621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HEROKUISH BP</a:t>
            </a:r>
            <a:endParaRPr lang="fr-FR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3175300" y="5119286"/>
            <a:ext cx="2592593" cy="65621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CODECLIMATE</a:t>
            </a:r>
            <a:endParaRPr lang="fr-FR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6193027" y="4516855"/>
            <a:ext cx="2190769" cy="65621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HELM / TILLER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8609911" y="3330826"/>
            <a:ext cx="2190769" cy="949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MONITORING</a:t>
            </a:r>
            <a:endParaRPr lang="fr-FR" dirty="0"/>
          </a:p>
        </p:txBody>
      </p:sp>
      <p:sp>
        <p:nvSpPr>
          <p:cNvPr id="11" name="Rectangle à coins arrondis 10"/>
          <p:cNvSpPr/>
          <p:nvPr/>
        </p:nvSpPr>
        <p:spPr>
          <a:xfrm>
            <a:off x="8609910" y="4516854"/>
            <a:ext cx="2190769" cy="65621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PROMETHEUS</a:t>
            </a:r>
            <a:endParaRPr lang="fr-FR" dirty="0"/>
          </a:p>
        </p:txBody>
      </p:sp>
      <p:sp>
        <p:nvSpPr>
          <p:cNvPr id="12" name="Rectangle à coins arrondis 11"/>
          <p:cNvSpPr/>
          <p:nvPr/>
        </p:nvSpPr>
        <p:spPr>
          <a:xfrm>
            <a:off x="1359257" y="5905928"/>
            <a:ext cx="5998976" cy="656217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GITLAB</a:t>
            </a:r>
            <a:endParaRPr lang="fr-FR" dirty="0"/>
          </a:p>
        </p:txBody>
      </p:sp>
      <p:sp>
        <p:nvSpPr>
          <p:cNvPr id="13" name="Rectangle à coins arrondis 12"/>
          <p:cNvSpPr/>
          <p:nvPr/>
        </p:nvSpPr>
        <p:spPr>
          <a:xfrm>
            <a:off x="7455051" y="5905928"/>
            <a:ext cx="3345628" cy="656217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GCE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538" y="4952850"/>
            <a:ext cx="755426" cy="786642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6395" y="4486545"/>
            <a:ext cx="715042" cy="716834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41" y="4132944"/>
            <a:ext cx="1464180" cy="1738714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392" y="5086727"/>
            <a:ext cx="652615" cy="68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7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AUTO-DEVOPS : Bénéfices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3200" dirty="0" smtClean="0"/>
              <a:t>Capitaliser sur des </a:t>
            </a:r>
            <a:r>
              <a:rPr lang="fr-FR" sz="3200" dirty="0" err="1" smtClean="0"/>
              <a:t>bests</a:t>
            </a:r>
            <a:r>
              <a:rPr lang="fr-FR" sz="3200" dirty="0" smtClean="0"/>
              <a:t> practices définies / recensées par d’autres</a:t>
            </a:r>
          </a:p>
          <a:p>
            <a:r>
              <a:rPr lang="fr-FR" sz="3200" dirty="0" smtClean="0"/>
              <a:t>Démarrage rapide</a:t>
            </a:r>
          </a:p>
          <a:p>
            <a:r>
              <a:rPr lang="fr-FR" sz="3200" dirty="0" smtClean="0"/>
              <a:t>Standardisation</a:t>
            </a:r>
          </a:p>
          <a:p>
            <a:r>
              <a:rPr lang="fr-FR" sz="3200" dirty="0" smtClean="0"/>
              <a:t>Une très bonne base </a:t>
            </a:r>
            <a:r>
              <a:rPr lang="mr-IN" sz="3200" dirty="0" smtClean="0"/>
              <a:t>…</a:t>
            </a:r>
            <a:r>
              <a:rPr lang="fr-FR" sz="3200" dirty="0"/>
              <a:t> </a:t>
            </a:r>
            <a:r>
              <a:rPr lang="fr-FR" sz="3200" dirty="0" smtClean="0"/>
              <a:t>personnalisable si besoin</a:t>
            </a:r>
          </a:p>
          <a:p>
            <a:endParaRPr lang="fr-FR" sz="3200" dirty="0" smtClean="0"/>
          </a:p>
        </p:txBody>
      </p:sp>
    </p:spTree>
    <p:extLst>
      <p:ext uri="{BB962C8B-B14F-4D97-AF65-F5344CB8AC3E}">
        <p14:creationId xmlns:p14="http://schemas.microsoft.com/office/powerpoint/2010/main" val="33167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Démo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LET’S GOOOOO ! Ah non attends </a:t>
            </a:r>
            <a:r>
              <a:rPr lang="mr-IN" dirty="0" smtClean="0"/>
              <a:t>…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820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Marre des slides ???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3600" dirty="0" smtClean="0"/>
              <a:t>Une démo réussie = 3 choses</a:t>
            </a:r>
          </a:p>
          <a:p>
            <a:pPr lvl="1"/>
            <a:r>
              <a:rPr lang="fr-FR" sz="3200" dirty="0" smtClean="0"/>
              <a:t> Un plan (mouais </a:t>
            </a:r>
            <a:r>
              <a:rPr lang="mr-IN" sz="3200" dirty="0" smtClean="0"/>
              <a:t>…</a:t>
            </a:r>
            <a:r>
              <a:rPr lang="fr-FR" sz="3200" dirty="0" smtClean="0"/>
              <a:t>)</a:t>
            </a:r>
          </a:p>
          <a:p>
            <a:pPr lvl="1"/>
            <a:r>
              <a:rPr lang="fr-FR" sz="3200" dirty="0" smtClean="0"/>
              <a:t> Un </a:t>
            </a:r>
            <a:r>
              <a:rPr lang="fr-FR" sz="3200" dirty="0"/>
              <a:t>dieu (celui de la démo</a:t>
            </a:r>
            <a:r>
              <a:rPr lang="fr-FR" sz="3200" dirty="0" smtClean="0"/>
              <a:t>)</a:t>
            </a:r>
          </a:p>
          <a:p>
            <a:pPr lvl="1"/>
            <a:r>
              <a:rPr lang="fr-FR" sz="3200" dirty="0" smtClean="0"/>
              <a:t> Une </a:t>
            </a:r>
            <a:r>
              <a:rPr lang="fr-FR" sz="3200" dirty="0" err="1" smtClean="0"/>
              <a:t>app</a:t>
            </a:r>
            <a:r>
              <a:rPr lang="fr-FR" sz="3200" dirty="0" smtClean="0"/>
              <a:t> </a:t>
            </a:r>
            <a:r>
              <a:rPr lang="fr-FR" sz="3200" dirty="0" err="1" smtClean="0"/>
              <a:t>swag</a:t>
            </a:r>
            <a:r>
              <a:rPr lang="fr-FR" sz="3200" dirty="0" smtClean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6059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CECI n’est pas UN CHIEN </a:t>
            </a:r>
            <a:r>
              <a:rPr lang="mr-IN" dirty="0" smtClean="0"/>
              <a:t>…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831" y="1339510"/>
            <a:ext cx="8014448" cy="534636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831" y="2609418"/>
            <a:ext cx="2806551" cy="280655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458" y="2609418"/>
            <a:ext cx="2737821" cy="273782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700960" y="5415969"/>
            <a:ext cx="2977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KAAMELOT</a:t>
            </a:r>
            <a:endParaRPr lang="fr-FR" sz="2800" dirty="0"/>
          </a:p>
        </p:txBody>
      </p:sp>
      <p:sp>
        <p:nvSpPr>
          <p:cNvPr id="7" name="ZoneTexte 6"/>
          <p:cNvSpPr txBox="1"/>
          <p:nvPr/>
        </p:nvSpPr>
        <p:spPr>
          <a:xfrm>
            <a:off x="7028657" y="5347239"/>
            <a:ext cx="2977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TELEGRAM BOT</a:t>
            </a:r>
            <a:endParaRPr lang="fr-FR" sz="2800" dirty="0"/>
          </a:p>
        </p:txBody>
      </p:sp>
      <p:sp>
        <p:nvSpPr>
          <p:cNvPr id="8" name="ZoneTexte 7"/>
          <p:cNvSpPr txBox="1"/>
          <p:nvPr/>
        </p:nvSpPr>
        <p:spPr>
          <a:xfrm>
            <a:off x="4678382" y="6016558"/>
            <a:ext cx="2977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chemeClr val="accent1">
                    <a:lumMod val="75000"/>
                  </a:schemeClr>
                </a:solidFill>
              </a:rPr>
              <a:t>KAABOT</a:t>
            </a:r>
            <a:endParaRPr lang="fr-FR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19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MAIS POURQUOI ???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dirty="0" err="1" smtClean="0"/>
              <a:t>Because</a:t>
            </a:r>
            <a:r>
              <a:rPr lang="fr-FR" dirty="0" smtClean="0"/>
              <a:t> MUCH FUN !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smtClean="0"/>
              <a:t>Pour capter l’attention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smtClean="0"/>
              <a:t>Simple à tester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smtClean="0"/>
              <a:t>Technos parlantes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D</a:t>
            </a:r>
            <a:r>
              <a:rPr lang="fr-FR" dirty="0" smtClean="0"/>
              <a:t>éveloppements rapides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err="1" smtClean="0"/>
              <a:t>Kaamelot</a:t>
            </a:r>
            <a:r>
              <a:rPr lang="fr-FR" dirty="0" smtClean="0"/>
              <a:t> c’est drôle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err="1" smtClean="0"/>
              <a:t>Telegram</a:t>
            </a:r>
            <a:r>
              <a:rPr lang="fr-FR" dirty="0" smtClean="0"/>
              <a:t> c’est très bien (et très russe </a:t>
            </a:r>
            <a:r>
              <a:rPr lang="fr-FR" dirty="0" smtClean="0">
                <a:sym typeface="Wingdings"/>
              </a:rPr>
              <a:t>)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874" y="982503"/>
            <a:ext cx="2195513" cy="219551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7815263" y="3443288"/>
            <a:ext cx="36147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hlinkClick r:id="rId3"/>
              </a:rPr>
              <a:t>https://</a:t>
            </a:r>
            <a:r>
              <a:rPr lang="fr-FR" sz="2400" dirty="0" smtClean="0">
                <a:hlinkClick r:id="rId3"/>
              </a:rPr>
              <a:t>t.me/KaamelotBot</a:t>
            </a:r>
            <a:endParaRPr lang="fr-FR" sz="2400" dirty="0"/>
          </a:p>
          <a:p>
            <a:pPr algn="ctr"/>
            <a:r>
              <a:rPr lang="fr-FR" sz="2400" dirty="0"/>
              <a:t>@</a:t>
            </a:r>
            <a:r>
              <a:rPr lang="fr-FR" sz="2400" dirty="0" err="1" smtClean="0"/>
              <a:t>KaamelotBot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7891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geeky</a:t>
            </a:r>
            <a:r>
              <a:rPr lang="fr-FR" dirty="0" smtClean="0"/>
              <a:t> </a:t>
            </a:r>
            <a:r>
              <a:rPr lang="fr-FR" dirty="0" err="1" smtClean="0"/>
              <a:t>details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Golang</a:t>
            </a:r>
            <a:endParaRPr lang="fr-FR" dirty="0" smtClean="0"/>
          </a:p>
          <a:p>
            <a:pPr lvl="1"/>
            <a:r>
              <a:rPr lang="fr-FR" dirty="0" err="1" smtClean="0"/>
              <a:t>Telegram</a:t>
            </a:r>
            <a:r>
              <a:rPr lang="fr-FR" dirty="0" smtClean="0"/>
              <a:t> Bot Api</a:t>
            </a:r>
          </a:p>
          <a:p>
            <a:pPr lvl="1"/>
            <a:r>
              <a:rPr lang="fr-FR" dirty="0" smtClean="0"/>
              <a:t>http</a:t>
            </a:r>
          </a:p>
          <a:p>
            <a:pPr lvl="1"/>
            <a:r>
              <a:rPr lang="fr-FR" dirty="0" err="1" smtClean="0"/>
              <a:t>Prometheus</a:t>
            </a:r>
            <a:endParaRPr lang="fr-FR" dirty="0" smtClean="0"/>
          </a:p>
          <a:p>
            <a:r>
              <a:rPr lang="fr-FR" dirty="0" smtClean="0"/>
              <a:t>Redis</a:t>
            </a:r>
          </a:p>
          <a:p>
            <a:pPr lvl="1"/>
            <a:r>
              <a:rPr lang="fr-FR" dirty="0" smtClean="0"/>
              <a:t>Stockage des datas</a:t>
            </a:r>
          </a:p>
          <a:p>
            <a:r>
              <a:rPr lang="fr-FR" dirty="0" smtClean="0"/>
              <a:t>Docker</a:t>
            </a:r>
          </a:p>
          <a:p>
            <a:r>
              <a:rPr lang="fr-FR" dirty="0" err="1" smtClean="0"/>
              <a:t>Helm</a:t>
            </a:r>
            <a:endParaRPr lang="fr-FR" dirty="0"/>
          </a:p>
        </p:txBody>
      </p:sp>
      <p:sp>
        <p:nvSpPr>
          <p:cNvPr id="4" name="Rectangle à coins arrondis 3"/>
          <p:cNvSpPr/>
          <p:nvPr/>
        </p:nvSpPr>
        <p:spPr>
          <a:xfrm>
            <a:off x="9067800" y="3426180"/>
            <a:ext cx="1506070" cy="11833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Kaabot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9067800" y="5062552"/>
            <a:ext cx="1506070" cy="1183341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Redis</a:t>
            </a:r>
            <a:endParaRPr lang="fr-FR" dirty="0"/>
          </a:p>
        </p:txBody>
      </p:sp>
      <p:cxnSp>
        <p:nvCxnSpPr>
          <p:cNvPr id="7" name="Connecteur droit avec flèche 6"/>
          <p:cNvCxnSpPr>
            <a:stCxn id="4" idx="2"/>
            <a:endCxn id="5" idx="0"/>
          </p:cNvCxnSpPr>
          <p:nvPr/>
        </p:nvCxnSpPr>
        <p:spPr>
          <a:xfrm>
            <a:off x="9820835" y="4609521"/>
            <a:ext cx="0" cy="4530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à coins arrondis 7"/>
          <p:cNvSpPr/>
          <p:nvPr/>
        </p:nvSpPr>
        <p:spPr>
          <a:xfrm>
            <a:off x="9067800" y="875404"/>
            <a:ext cx="1506070" cy="1183341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TG API</a:t>
            </a:r>
          </a:p>
        </p:txBody>
      </p:sp>
      <p:cxnSp>
        <p:nvCxnSpPr>
          <p:cNvPr id="14" name="Connecteur droit avec flèche 13"/>
          <p:cNvCxnSpPr>
            <a:stCxn id="8" idx="2"/>
            <a:endCxn id="4" idx="0"/>
          </p:cNvCxnSpPr>
          <p:nvPr/>
        </p:nvCxnSpPr>
        <p:spPr>
          <a:xfrm>
            <a:off x="9820835" y="2058745"/>
            <a:ext cx="0" cy="1367435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04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OK ! On fait quoi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Setup cluster GCE (#</a:t>
            </a:r>
            <a:r>
              <a:rPr lang="fr-FR" dirty="0" err="1" smtClean="0"/>
              <a:t>DevOps</a:t>
            </a:r>
            <a:r>
              <a:rPr lang="fr-FR" dirty="0" smtClean="0"/>
              <a:t> style)</a:t>
            </a:r>
          </a:p>
          <a:p>
            <a:r>
              <a:rPr lang="fr-FR" dirty="0" smtClean="0"/>
              <a:t>Intégration avec </a:t>
            </a:r>
            <a:r>
              <a:rPr lang="fr-FR" dirty="0" err="1" smtClean="0"/>
              <a:t>gitlab</a:t>
            </a:r>
            <a:endParaRPr lang="fr-FR" dirty="0" smtClean="0"/>
          </a:p>
          <a:p>
            <a:r>
              <a:rPr lang="fr-FR" dirty="0" smtClean="0"/>
              <a:t>Pipeline </a:t>
            </a:r>
            <a:r>
              <a:rPr lang="fr-FR" dirty="0" smtClean="0">
                <a:sym typeface="Wingdings"/>
              </a:rPr>
              <a:t> </a:t>
            </a:r>
            <a:r>
              <a:rPr lang="fr-FR" dirty="0" err="1" smtClean="0">
                <a:sym typeface="Wingdings"/>
              </a:rPr>
              <a:t>Review</a:t>
            </a:r>
            <a:r>
              <a:rPr lang="fr-FR" dirty="0" smtClean="0">
                <a:sym typeface="Wingdings"/>
              </a:rPr>
              <a:t> App</a:t>
            </a:r>
          </a:p>
          <a:p>
            <a:r>
              <a:rPr lang="fr-FR" dirty="0" smtClean="0">
                <a:sym typeface="Wingdings"/>
              </a:rPr>
              <a:t>Pipeline  Production</a:t>
            </a:r>
          </a:p>
          <a:p>
            <a:r>
              <a:rPr lang="fr-FR" dirty="0" smtClean="0">
                <a:sym typeface="Wingdings"/>
              </a:rPr>
              <a:t>Personnalisation  </a:t>
            </a:r>
            <a:r>
              <a:rPr lang="fr-FR" dirty="0" err="1" smtClean="0">
                <a:sym typeface="Wingdings"/>
              </a:rPr>
              <a:t>staging</a:t>
            </a:r>
            <a:r>
              <a:rPr lang="fr-FR" dirty="0" smtClean="0">
                <a:sym typeface="Wingdings"/>
              </a:rPr>
              <a:t> / </a:t>
            </a:r>
            <a:r>
              <a:rPr lang="fr-FR" dirty="0" err="1" smtClean="0">
                <a:sym typeface="Wingdings"/>
              </a:rPr>
              <a:t>canary</a:t>
            </a:r>
            <a:r>
              <a:rPr lang="fr-FR" dirty="0" smtClean="0">
                <a:sym typeface="Wingdings"/>
              </a:rPr>
              <a:t> </a:t>
            </a:r>
            <a:r>
              <a:rPr lang="fr-FR" dirty="0" err="1" smtClean="0">
                <a:sym typeface="Wingdings"/>
              </a:rPr>
              <a:t>enabled</a:t>
            </a:r>
            <a:r>
              <a:rPr lang="fr-FR" dirty="0" smtClean="0">
                <a:sym typeface="Wingdings"/>
              </a:rPr>
              <a:t> + mode manuel pour la production</a:t>
            </a:r>
          </a:p>
          <a:p>
            <a:r>
              <a:rPr lang="fr-FR" smtClean="0">
                <a:sym typeface="Wingdings"/>
              </a:rPr>
              <a:t>Graphs de performances</a:t>
            </a:r>
            <a:endParaRPr lang="fr-FR" dirty="0" smtClean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03543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619" y="125615"/>
            <a:ext cx="9145640" cy="661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96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Under the HOOD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Fous ta cagoule 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930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sz="half" idx="1"/>
          </p:nvPr>
        </p:nvSpPr>
        <p:spPr>
          <a:xfrm>
            <a:off x="1183341" y="2790434"/>
            <a:ext cx="7293852" cy="3696428"/>
          </a:xfrm>
        </p:spPr>
        <p:txBody>
          <a:bodyPr>
            <a:normAutofit/>
          </a:bodyPr>
          <a:lstStyle/>
          <a:p>
            <a:r>
              <a:rPr lang="fr-FR" sz="2400" dirty="0">
                <a:solidFill>
                  <a:srgbClr val="0F496F"/>
                </a:solidFill>
              </a:rPr>
              <a:t>Indépendant</a:t>
            </a:r>
          </a:p>
          <a:p>
            <a:r>
              <a:rPr lang="fr-FR" sz="2400" dirty="0">
                <a:solidFill>
                  <a:srgbClr val="0F496F"/>
                </a:solidFill>
              </a:rPr>
              <a:t>Aix-Marseille</a:t>
            </a:r>
          </a:p>
          <a:p>
            <a:r>
              <a:rPr lang="fr-FR" sz="2400" dirty="0">
                <a:solidFill>
                  <a:srgbClr val="0F496F"/>
                </a:solidFill>
              </a:rPr>
              <a:t>Expertise web &amp; </a:t>
            </a:r>
            <a:r>
              <a:rPr lang="fr-FR" sz="2400" dirty="0" err="1">
                <a:solidFill>
                  <a:srgbClr val="0F496F"/>
                </a:solidFill>
              </a:rPr>
              <a:t>symfo</a:t>
            </a:r>
            <a:r>
              <a:rPr lang="fr-FR" sz="2400" dirty="0">
                <a:solidFill>
                  <a:srgbClr val="0F496F"/>
                </a:solidFill>
              </a:rPr>
              <a:t> (historique)</a:t>
            </a:r>
          </a:p>
          <a:p>
            <a:r>
              <a:rPr lang="fr-FR" sz="2400" dirty="0">
                <a:solidFill>
                  <a:srgbClr val="0F496F"/>
                </a:solidFill>
              </a:rPr>
              <a:t>Accompagne des startups et + sur les WF #</a:t>
            </a:r>
            <a:r>
              <a:rPr lang="fr-FR" sz="2400" dirty="0" err="1">
                <a:solidFill>
                  <a:srgbClr val="0F496F"/>
                </a:solidFill>
              </a:rPr>
              <a:t>DevOps</a:t>
            </a:r>
            <a:endParaRPr lang="fr-FR" sz="2400" dirty="0">
              <a:solidFill>
                <a:srgbClr val="0F496F"/>
              </a:solidFill>
            </a:endParaRPr>
          </a:p>
          <a:p>
            <a:r>
              <a:rPr lang="fr-FR" sz="2400" dirty="0">
                <a:solidFill>
                  <a:srgbClr val="0F496F"/>
                </a:solidFill>
              </a:rPr>
              <a:t>Réales autour de Docker &amp; Rancher/K8S/OC</a:t>
            </a:r>
          </a:p>
          <a:p>
            <a:r>
              <a:rPr lang="fr-FR" sz="2400" dirty="0">
                <a:solidFill>
                  <a:srgbClr val="0F496F"/>
                </a:solidFill>
              </a:rPr>
              <a:t>Infogérance / Monitoring / </a:t>
            </a:r>
            <a:r>
              <a:rPr lang="fr-FR" sz="2400" dirty="0" err="1" smtClean="0">
                <a:solidFill>
                  <a:srgbClr val="0F496F"/>
                </a:solidFill>
              </a:rPr>
              <a:t>Hosting</a:t>
            </a:r>
            <a:endParaRPr lang="fr-FR" sz="2400" dirty="0">
              <a:solidFill>
                <a:srgbClr val="0F496F"/>
              </a:solidFill>
            </a:endParaRPr>
          </a:p>
        </p:txBody>
      </p:sp>
      <p:pic>
        <p:nvPicPr>
          <p:cNvPr id="12" name="Espace réservé du contenu 1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193" y="757238"/>
            <a:ext cx="3074150" cy="3071646"/>
          </a:xfrm>
        </p:spPr>
      </p:pic>
    </p:spTree>
    <p:extLst>
      <p:ext uri="{BB962C8B-B14F-4D97-AF65-F5344CB8AC3E}">
        <p14:creationId xmlns:p14="http://schemas.microsoft.com/office/powerpoint/2010/main" val="45678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Steps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251678" y="1355463"/>
            <a:ext cx="10178322" cy="4524129"/>
          </a:xfrm>
        </p:spPr>
        <p:txBody>
          <a:bodyPr>
            <a:normAutofit fontScale="92500" lnSpcReduction="20000"/>
          </a:bodyPr>
          <a:lstStyle/>
          <a:p>
            <a:r>
              <a:rPr lang="fr-FR" dirty="0">
                <a:hlinkClick r:id="rId2"/>
              </a:rPr>
              <a:t>Auto </a:t>
            </a:r>
            <a:r>
              <a:rPr lang="fr-FR" dirty="0" smtClean="0">
                <a:hlinkClick r:id="rId2"/>
              </a:rPr>
              <a:t>Build</a:t>
            </a:r>
            <a:endParaRPr lang="fr-FR" dirty="0" smtClean="0"/>
          </a:p>
          <a:p>
            <a:pPr lvl="1"/>
            <a:r>
              <a:rPr lang="fr-FR" dirty="0" smtClean="0"/>
              <a:t>Docker </a:t>
            </a:r>
            <a:r>
              <a:rPr lang="fr-FR" dirty="0" err="1" smtClean="0"/>
              <a:t>build</a:t>
            </a:r>
            <a:r>
              <a:rPr lang="fr-FR" dirty="0" smtClean="0"/>
              <a:t> ou </a:t>
            </a:r>
            <a:r>
              <a:rPr lang="fr-FR" dirty="0" err="1" smtClean="0"/>
              <a:t>Herokuish</a:t>
            </a:r>
            <a:r>
              <a:rPr lang="fr-FR" dirty="0" smtClean="0"/>
              <a:t> </a:t>
            </a:r>
            <a:r>
              <a:rPr lang="fr-FR" dirty="0" err="1" smtClean="0"/>
              <a:t>build</a:t>
            </a:r>
            <a:endParaRPr lang="fr-FR" dirty="0"/>
          </a:p>
          <a:p>
            <a:r>
              <a:rPr lang="fr-FR" dirty="0">
                <a:hlinkClick r:id="rId3"/>
              </a:rPr>
              <a:t>Auto </a:t>
            </a:r>
            <a:r>
              <a:rPr lang="fr-FR" dirty="0" smtClean="0">
                <a:hlinkClick r:id="rId3"/>
              </a:rPr>
              <a:t>Test</a:t>
            </a:r>
            <a:endParaRPr lang="fr-FR" dirty="0" smtClean="0"/>
          </a:p>
          <a:p>
            <a:pPr lvl="1"/>
            <a:r>
              <a:rPr lang="fr-FR" dirty="0" err="1" smtClean="0"/>
              <a:t>Herokuish</a:t>
            </a:r>
            <a:endParaRPr lang="fr-FR" dirty="0" smtClean="0"/>
          </a:p>
          <a:p>
            <a:pPr lvl="1"/>
            <a:r>
              <a:rPr lang="fr-FR" dirty="0" smtClean="0"/>
              <a:t>SAST (Ruby </a:t>
            </a:r>
            <a:r>
              <a:rPr lang="fr-FR" dirty="0" err="1" smtClean="0"/>
              <a:t>oriented</a:t>
            </a:r>
            <a:r>
              <a:rPr lang="fr-FR" dirty="0" smtClean="0"/>
              <a:t>)</a:t>
            </a:r>
            <a:endParaRPr lang="fr-FR" dirty="0"/>
          </a:p>
          <a:p>
            <a:r>
              <a:rPr lang="fr-FR" dirty="0">
                <a:hlinkClick r:id="rId4"/>
              </a:rPr>
              <a:t>Auto Code </a:t>
            </a:r>
            <a:r>
              <a:rPr lang="fr-FR" dirty="0" smtClean="0">
                <a:hlinkClick r:id="rId4"/>
              </a:rPr>
              <a:t>Quality</a:t>
            </a:r>
            <a:endParaRPr lang="fr-FR" dirty="0" smtClean="0"/>
          </a:p>
          <a:p>
            <a:pPr lvl="1"/>
            <a:r>
              <a:rPr lang="fr-FR" dirty="0" err="1" smtClean="0"/>
              <a:t>CodeClimate</a:t>
            </a:r>
            <a:endParaRPr lang="fr-FR" dirty="0"/>
          </a:p>
          <a:p>
            <a:r>
              <a:rPr lang="fr-FR" dirty="0">
                <a:hlinkClick r:id="rId5"/>
              </a:rPr>
              <a:t>Auto Review </a:t>
            </a:r>
            <a:r>
              <a:rPr lang="fr-FR" dirty="0" smtClean="0">
                <a:hlinkClick r:id="rId5"/>
              </a:rPr>
              <a:t>Apps</a:t>
            </a:r>
            <a:endParaRPr lang="fr-FR" dirty="0" smtClean="0"/>
          </a:p>
          <a:p>
            <a:pPr lvl="1"/>
            <a:r>
              <a:rPr lang="fr-FR" dirty="0" err="1" smtClean="0"/>
              <a:t>Helm</a:t>
            </a:r>
            <a:endParaRPr lang="fr-FR" dirty="0"/>
          </a:p>
          <a:p>
            <a:r>
              <a:rPr lang="fr-FR" dirty="0">
                <a:hlinkClick r:id="rId6"/>
              </a:rPr>
              <a:t>Auto </a:t>
            </a:r>
            <a:r>
              <a:rPr lang="fr-FR" dirty="0" smtClean="0">
                <a:hlinkClick r:id="rId6"/>
              </a:rPr>
              <a:t>Deploy</a:t>
            </a:r>
            <a:endParaRPr lang="fr-FR" dirty="0" smtClean="0"/>
          </a:p>
          <a:p>
            <a:pPr lvl="1"/>
            <a:r>
              <a:rPr lang="fr-FR" dirty="0" err="1" smtClean="0"/>
              <a:t>Helm</a:t>
            </a:r>
            <a:endParaRPr lang="fr-FR" dirty="0"/>
          </a:p>
          <a:p>
            <a:r>
              <a:rPr lang="fr-FR" dirty="0">
                <a:hlinkClick r:id="rId7"/>
              </a:rPr>
              <a:t>Auto </a:t>
            </a:r>
            <a:r>
              <a:rPr lang="fr-FR" dirty="0" smtClean="0">
                <a:hlinkClick r:id="rId7"/>
              </a:rPr>
              <a:t>Monitoring</a:t>
            </a:r>
            <a:endParaRPr lang="fr-FR" dirty="0" smtClean="0"/>
          </a:p>
          <a:p>
            <a:pPr lvl="1"/>
            <a:r>
              <a:rPr lang="fr-FR" dirty="0" err="1" smtClean="0"/>
              <a:t>Prometheus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580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Bonnes pratiques CODE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Suivre les « </a:t>
            </a:r>
            <a:r>
              <a:rPr lang="fr-FR" dirty="0" err="1" smtClean="0"/>
              <a:t>codding</a:t>
            </a:r>
            <a:r>
              <a:rPr lang="fr-FR" dirty="0" smtClean="0"/>
              <a:t> habits » de votre langage préféré</a:t>
            </a:r>
          </a:p>
          <a:p>
            <a:r>
              <a:rPr lang="fr-FR" dirty="0" smtClean="0"/>
              <a:t>Dans ce cas </a:t>
            </a:r>
            <a:r>
              <a:rPr lang="fr-FR" dirty="0" err="1" smtClean="0"/>
              <a:t>Golang</a:t>
            </a:r>
            <a:endParaRPr lang="fr-FR" dirty="0" smtClean="0"/>
          </a:p>
          <a:p>
            <a:pPr lvl="1"/>
            <a:r>
              <a:rPr lang="fr-FR" dirty="0" err="1" smtClean="0"/>
              <a:t>Vendoring</a:t>
            </a:r>
            <a:r>
              <a:rPr lang="fr-FR" dirty="0" smtClean="0"/>
              <a:t> avec GB (quelques soucis avec l’</a:t>
            </a:r>
            <a:r>
              <a:rPr lang="fr-FR" dirty="0" err="1" smtClean="0"/>
              <a:t>autodetection</a:t>
            </a:r>
            <a:r>
              <a:rPr lang="fr-FR" dirty="0" smtClean="0"/>
              <a:t> du </a:t>
            </a:r>
            <a:r>
              <a:rPr lang="fr-FR" dirty="0" err="1" smtClean="0"/>
              <a:t>buildpack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Ecrire des tests ^^</a:t>
            </a:r>
          </a:p>
          <a:p>
            <a:r>
              <a:rPr lang="fr-FR" dirty="0" smtClean="0"/>
              <a:t>Possibilité de créer son propre </a:t>
            </a:r>
            <a:r>
              <a:rPr lang="fr-FR" dirty="0" err="1" smtClean="0"/>
              <a:t>Buildpack</a:t>
            </a:r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562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BONNES PRATIQUES CONTAINERS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Healthchecks</a:t>
            </a:r>
            <a:r>
              <a:rPr lang="fr-FR" dirty="0" smtClean="0"/>
              <a:t> (si possible fonctionnel)</a:t>
            </a:r>
          </a:p>
          <a:p>
            <a:r>
              <a:rPr lang="fr-FR" dirty="0" smtClean="0"/>
              <a:t>Indépendance par rapport aux autres container </a:t>
            </a:r>
            <a:r>
              <a:rPr lang="fr-FR" dirty="0" smtClean="0">
                <a:sym typeface="Wingdings"/>
              </a:rPr>
              <a:t> </a:t>
            </a:r>
            <a:r>
              <a:rPr lang="fr-FR" dirty="0" err="1" smtClean="0">
                <a:sym typeface="Wingdings"/>
              </a:rPr>
              <a:t>Fallbacks</a:t>
            </a:r>
            <a:endParaRPr lang="fr-FR" dirty="0" smtClean="0">
              <a:sym typeface="Wingdings"/>
            </a:endParaRPr>
          </a:p>
          <a:p>
            <a:r>
              <a:rPr lang="fr-FR" dirty="0" err="1" smtClean="0">
                <a:sym typeface="Wingdings"/>
              </a:rPr>
              <a:t>Dockerfile</a:t>
            </a:r>
            <a:r>
              <a:rPr lang="fr-FR" dirty="0" smtClean="0">
                <a:sym typeface="Wingdings"/>
              </a:rPr>
              <a:t> à la racine du projet</a:t>
            </a:r>
          </a:p>
          <a:p>
            <a:r>
              <a:rPr lang="fr-FR" dirty="0" smtClean="0"/>
              <a:t>Docker-compose</a:t>
            </a:r>
          </a:p>
          <a:p>
            <a:r>
              <a:rPr lang="fr-FR" dirty="0" smtClean="0"/>
              <a:t>Déploiements via </a:t>
            </a:r>
            <a:r>
              <a:rPr lang="fr-FR" dirty="0" err="1" smtClean="0"/>
              <a:t>minikube</a:t>
            </a:r>
            <a:r>
              <a:rPr lang="fr-FR" dirty="0" smtClean="0"/>
              <a:t> pour tests</a:t>
            </a:r>
          </a:p>
          <a:p>
            <a:r>
              <a:rPr lang="fr-FR" dirty="0" err="1" smtClean="0"/>
              <a:t>Helm</a:t>
            </a:r>
            <a:r>
              <a:rPr lang="fr-FR" dirty="0" smtClean="0"/>
              <a:t> chart nécessaire si pas Ruby On Rails standard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59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Bonnes pratiques DEVOPS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Produire des </a:t>
            </a:r>
            <a:r>
              <a:rPr lang="fr-FR" dirty="0" err="1" smtClean="0"/>
              <a:t>metrics</a:t>
            </a:r>
            <a:r>
              <a:rPr lang="fr-FR" dirty="0" smtClean="0"/>
              <a:t> via les </a:t>
            </a:r>
            <a:r>
              <a:rPr lang="fr-FR" dirty="0" err="1" smtClean="0"/>
              <a:t>libs</a:t>
            </a:r>
            <a:r>
              <a:rPr lang="fr-FR" dirty="0" smtClean="0"/>
              <a:t> </a:t>
            </a:r>
            <a:r>
              <a:rPr lang="fr-FR" dirty="0" err="1" smtClean="0"/>
              <a:t>promotheus</a:t>
            </a:r>
            <a:r>
              <a:rPr lang="fr-FR" dirty="0" smtClean="0"/>
              <a:t> et exposer en http</a:t>
            </a:r>
          </a:p>
          <a:p>
            <a:pPr lvl="1"/>
            <a:r>
              <a:rPr lang="fr-FR" b="1" dirty="0" smtClean="0">
                <a:hlinkClick r:id="rId2"/>
              </a:rPr>
              <a:t>http://localhost:9102/metrics</a:t>
            </a:r>
            <a:endParaRPr lang="fr-FR" b="1" dirty="0" smtClean="0"/>
          </a:p>
          <a:p>
            <a:r>
              <a:rPr lang="fr-FR" dirty="0" smtClean="0"/>
              <a:t>Exposez des </a:t>
            </a:r>
            <a:r>
              <a:rPr lang="fr-FR" dirty="0" err="1" smtClean="0"/>
              <a:t>metrics</a:t>
            </a:r>
            <a:r>
              <a:rPr lang="fr-FR" dirty="0" smtClean="0"/>
              <a:t> parlantes et fonctionnelles avec le max de détails</a:t>
            </a:r>
          </a:p>
          <a:p>
            <a:pPr lvl="1"/>
            <a:r>
              <a:rPr lang="fr-FR" dirty="0" smtClean="0"/>
              <a:t>Les graphs sont gratuits ensuite !</a:t>
            </a:r>
          </a:p>
          <a:p>
            <a:r>
              <a:rPr lang="fr-FR" dirty="0" smtClean="0"/>
              <a:t>Route53 ou DNS sans « latences »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61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GITLAB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Utilisez la </a:t>
            </a:r>
            <a:r>
              <a:rPr lang="fr-FR" dirty="0" err="1" smtClean="0"/>
              <a:t>registry</a:t>
            </a:r>
            <a:r>
              <a:rPr lang="fr-FR" dirty="0" smtClean="0"/>
              <a:t> </a:t>
            </a:r>
            <a:r>
              <a:rPr lang="fr-FR" dirty="0" err="1" smtClean="0"/>
              <a:t>gitlab</a:t>
            </a:r>
            <a:r>
              <a:rPr lang="fr-FR" dirty="0" smtClean="0"/>
              <a:t> pour push</a:t>
            </a:r>
          </a:p>
          <a:p>
            <a:r>
              <a:rPr lang="fr-FR" dirty="0" err="1" smtClean="0"/>
              <a:t>Staging</a:t>
            </a:r>
            <a:r>
              <a:rPr lang="fr-FR" dirty="0" smtClean="0"/>
              <a:t> / </a:t>
            </a:r>
            <a:r>
              <a:rPr lang="fr-FR" dirty="0" err="1" smtClean="0"/>
              <a:t>canary</a:t>
            </a:r>
            <a:endParaRPr lang="fr-FR" dirty="0" smtClean="0"/>
          </a:p>
          <a:p>
            <a:r>
              <a:rPr lang="fr-FR" dirty="0" smtClean="0"/>
              <a:t>Utilisez les variables pour </a:t>
            </a:r>
            <a:r>
              <a:rPr lang="fr-FR" dirty="0" err="1" smtClean="0"/>
              <a:t>controller</a:t>
            </a:r>
            <a:r>
              <a:rPr lang="fr-FR" dirty="0" smtClean="0"/>
              <a:t>:</a:t>
            </a:r>
          </a:p>
          <a:p>
            <a:pPr lvl="1"/>
            <a:r>
              <a:rPr lang="fr-FR" dirty="0" smtClean="0"/>
              <a:t>AUTO_DEVOPS_DOMAIN</a:t>
            </a:r>
          </a:p>
          <a:p>
            <a:pPr lvl="1"/>
            <a:r>
              <a:rPr lang="fr-FR" dirty="0"/>
              <a:t>CANARY_PRODUCTION_REPLICAS</a:t>
            </a:r>
          </a:p>
          <a:p>
            <a:pPr lvl="1"/>
            <a:r>
              <a:rPr lang="fr-FR" dirty="0" smtClean="0"/>
              <a:t>$ENV_REPLICAS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8940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Références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>
                <a:hlinkClick r:id="rId2"/>
              </a:rPr>
              <a:t>https://docs.gitlab.com/ee/topics/autodevops</a:t>
            </a:r>
            <a:r>
              <a:rPr lang="fr-FR" dirty="0" smtClean="0">
                <a:hlinkClick r:id="rId2"/>
              </a:rPr>
              <a:t>/</a:t>
            </a:r>
            <a:endParaRPr lang="fr-FR" dirty="0" smtClean="0"/>
          </a:p>
          <a:p>
            <a:r>
              <a:rPr lang="fr-FR" dirty="0">
                <a:hlinkClick r:id="rId3"/>
              </a:rPr>
              <a:t>https://</a:t>
            </a:r>
            <a:r>
              <a:rPr lang="fr-FR" dirty="0" smtClean="0">
                <a:hlinkClick r:id="rId3"/>
              </a:rPr>
              <a:t>devcenter.heroku.com/articles/buildpacks</a:t>
            </a:r>
            <a:r>
              <a:rPr lang="fr-FR" dirty="0"/>
              <a:t> &amp; </a:t>
            </a:r>
            <a:r>
              <a:rPr lang="fr-FR" dirty="0">
                <a:hlinkClick r:id="rId4"/>
              </a:rPr>
              <a:t>https://</a:t>
            </a:r>
            <a:r>
              <a:rPr lang="fr-FR" dirty="0" smtClean="0">
                <a:hlinkClick r:id="rId4"/>
              </a:rPr>
              <a:t>github.com/gliderlabs/herokuish</a:t>
            </a:r>
            <a:endParaRPr lang="fr-FR" dirty="0" smtClean="0"/>
          </a:p>
          <a:p>
            <a:r>
              <a:rPr lang="fr-FR" dirty="0">
                <a:hlinkClick r:id="rId5"/>
              </a:rPr>
              <a:t>https://docs.helm.sh</a:t>
            </a:r>
            <a:r>
              <a:rPr lang="fr-FR" dirty="0" smtClean="0">
                <a:hlinkClick r:id="rId5"/>
              </a:rPr>
              <a:t>/</a:t>
            </a:r>
            <a:endParaRPr lang="fr-FR" dirty="0" smtClean="0"/>
          </a:p>
          <a:p>
            <a:r>
              <a:rPr lang="fr-FR" dirty="0">
                <a:hlinkClick r:id="rId6"/>
              </a:rPr>
              <a:t>https://prometheus.io/docs/introduction/overview</a:t>
            </a:r>
            <a:r>
              <a:rPr lang="fr-FR" dirty="0" smtClean="0">
                <a:hlinkClick r:id="rId6"/>
              </a:rPr>
              <a:t>/</a:t>
            </a:r>
            <a:endParaRPr lang="fr-FR" dirty="0" smtClean="0"/>
          </a:p>
          <a:p>
            <a:r>
              <a:rPr lang="fr-FR" dirty="0">
                <a:hlinkClick r:id="rId7"/>
              </a:rPr>
              <a:t>https://</a:t>
            </a:r>
            <a:r>
              <a:rPr lang="fr-FR" dirty="0" smtClean="0">
                <a:hlinkClick r:id="rId7"/>
              </a:rPr>
              <a:t>gitlab.com/gitlab-org/gitlab-ci-yml/blob/master/Auto-DevOps.gitlab-ci.yml</a:t>
            </a:r>
            <a:endParaRPr lang="fr-FR" dirty="0" smtClean="0"/>
          </a:p>
          <a:p>
            <a:r>
              <a:rPr lang="fr-FR" dirty="0">
                <a:hlinkClick r:id="rId8"/>
              </a:rPr>
              <a:t>https://</a:t>
            </a:r>
            <a:r>
              <a:rPr lang="fr-FR" dirty="0" smtClean="0">
                <a:hlinkClick r:id="rId8"/>
              </a:rPr>
              <a:t>gitlab.com/charts/charts.gitlab.io/tree/master/charts/auto-deploy-app</a:t>
            </a:r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965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51678" y="1366221"/>
            <a:ext cx="10178322" cy="4513371"/>
          </a:xfrm>
        </p:spPr>
        <p:txBody>
          <a:bodyPr>
            <a:normAutofit/>
          </a:bodyPr>
          <a:lstStyle/>
          <a:p>
            <a:r>
              <a:rPr lang="fr-FR" dirty="0" smtClean="0"/>
              <a:t>Puissant et rapide à mettre en œuvre</a:t>
            </a:r>
          </a:p>
          <a:p>
            <a:r>
              <a:rPr lang="fr-FR" dirty="0" smtClean="0"/>
              <a:t>Donne tout de suite de « bonnes habitudes »</a:t>
            </a:r>
          </a:p>
          <a:p>
            <a:r>
              <a:rPr lang="fr-FR" dirty="0" smtClean="0"/>
              <a:t>Besoin de personnalisation (en partie couvert)</a:t>
            </a:r>
          </a:p>
          <a:p>
            <a:r>
              <a:rPr lang="fr-FR" dirty="0" smtClean="0"/>
              <a:t>On finit toujours par dupliquer le .</a:t>
            </a:r>
            <a:r>
              <a:rPr lang="fr-FR" dirty="0" err="1" smtClean="0"/>
              <a:t>gitlab-ci.yml</a:t>
            </a:r>
            <a:endParaRPr lang="fr-FR" dirty="0" smtClean="0"/>
          </a:p>
          <a:p>
            <a:r>
              <a:rPr lang="fr-FR" dirty="0" smtClean="0"/>
              <a:t>Mais au moins ca donne une bonne base !</a:t>
            </a:r>
          </a:p>
          <a:p>
            <a:r>
              <a:rPr lang="fr-FR" dirty="0" smtClean="0"/>
              <a:t>Quelques soucis</a:t>
            </a:r>
          </a:p>
          <a:p>
            <a:pPr lvl="1"/>
            <a:r>
              <a:rPr lang="fr-FR" dirty="0" smtClean="0"/>
              <a:t>Les secrets</a:t>
            </a:r>
          </a:p>
          <a:p>
            <a:pPr lvl="1"/>
            <a:r>
              <a:rPr lang="fr-FR" dirty="0" smtClean="0"/>
              <a:t>Le pull des images depuis la </a:t>
            </a:r>
            <a:r>
              <a:rPr lang="fr-FR" dirty="0" err="1" smtClean="0"/>
              <a:t>registry</a:t>
            </a:r>
            <a:r>
              <a:rPr lang="fr-FR" dirty="0" smtClean="0"/>
              <a:t> intégrée</a:t>
            </a:r>
          </a:p>
          <a:p>
            <a:pPr lvl="1"/>
            <a:r>
              <a:rPr lang="fr-FR" dirty="0" smtClean="0"/>
              <a:t>Les </a:t>
            </a:r>
            <a:r>
              <a:rPr lang="fr-FR" dirty="0" err="1" smtClean="0"/>
              <a:t>runners</a:t>
            </a:r>
            <a:r>
              <a:rPr lang="fr-FR" dirty="0" smtClean="0"/>
              <a:t> </a:t>
            </a:r>
            <a:r>
              <a:rPr lang="fr-FR" dirty="0" err="1" smtClean="0"/>
              <a:t>gitlab</a:t>
            </a:r>
            <a:r>
              <a:rPr lang="fr-FR" dirty="0" smtClean="0"/>
              <a:t> auto-</a:t>
            </a:r>
            <a:r>
              <a:rPr lang="fr-FR" dirty="0" err="1" smtClean="0"/>
              <a:t>hebergés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229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499" y="590429"/>
            <a:ext cx="7656755" cy="562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Préliminaires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Bizarrement pas de sous-titre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904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DISCLAIMER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fr-FR" sz="2400" dirty="0" smtClean="0"/>
              <a:t>Ceci est un </a:t>
            </a:r>
            <a:r>
              <a:rPr lang="fr-FR" sz="2400" dirty="0" err="1" smtClean="0"/>
              <a:t>meetup</a:t>
            </a:r>
            <a:endParaRPr lang="fr-FR" sz="2400" dirty="0" smtClean="0"/>
          </a:p>
          <a:p>
            <a:r>
              <a:rPr lang="fr-FR" sz="2400" dirty="0" smtClean="0"/>
              <a:t>Ce n’est pas</a:t>
            </a:r>
          </a:p>
          <a:p>
            <a:pPr lvl="1"/>
            <a:r>
              <a:rPr lang="fr-FR" sz="2000" dirty="0" smtClean="0"/>
              <a:t>1 cours magistral</a:t>
            </a:r>
          </a:p>
          <a:p>
            <a:pPr lvl="1"/>
            <a:r>
              <a:rPr lang="fr-FR" sz="2000" dirty="0" smtClean="0"/>
              <a:t>1 webinaire</a:t>
            </a:r>
          </a:p>
          <a:p>
            <a:pPr lvl="1"/>
            <a:r>
              <a:rPr lang="fr-FR" sz="2000" dirty="0" smtClean="0"/>
              <a:t>1 présentation sur le cyclisme </a:t>
            </a:r>
            <a:r>
              <a:rPr lang="fr-FR" sz="2000" dirty="0" smtClean="0">
                <a:sym typeface="Wingdings"/>
              </a:rPr>
              <a:t></a:t>
            </a:r>
          </a:p>
          <a:p>
            <a:r>
              <a:rPr lang="fr-FR" sz="2400" dirty="0" smtClean="0">
                <a:sym typeface="Wingdings"/>
              </a:rPr>
              <a:t>Nous finirons en retard</a:t>
            </a:r>
          </a:p>
          <a:p>
            <a:r>
              <a:rPr lang="fr-FR" sz="2400" dirty="0" smtClean="0">
                <a:sym typeface="Wingdings"/>
              </a:rPr>
              <a:t>Les démos auront des problèmes (soyez patients)</a:t>
            </a:r>
          </a:p>
          <a:p>
            <a:r>
              <a:rPr lang="fr-FR" sz="2400" dirty="0" smtClean="0"/>
              <a:t>Je / nous n’aurons pas toutes les réponses mais les questions sont plus que bienvenues !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702" y="1726604"/>
            <a:ext cx="2931935" cy="108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0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Objectif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 smtClean="0"/>
              <a:t>Montrer un workflow de CI/CD complet avec des technologies &amp; </a:t>
            </a:r>
            <a:r>
              <a:rPr lang="fr-FR" sz="2800" dirty="0" err="1" smtClean="0"/>
              <a:t>process</a:t>
            </a:r>
            <a:r>
              <a:rPr lang="fr-FR" sz="2800" dirty="0" smtClean="0"/>
              <a:t> modernes</a:t>
            </a:r>
          </a:p>
          <a:p>
            <a:r>
              <a:rPr lang="fr-FR" sz="2800" dirty="0" smtClean="0"/>
              <a:t>Se familiariser avec les bonnes pratiques de déploiement containers</a:t>
            </a:r>
          </a:p>
          <a:p>
            <a:r>
              <a:rPr lang="fr-FR" sz="2800" dirty="0" smtClean="0"/>
              <a:t>Découvrir les bonnes idées et les limites de </a:t>
            </a:r>
            <a:r>
              <a:rPr lang="fr-FR" sz="2800" dirty="0" err="1" smtClean="0"/>
              <a:t>Gitlab</a:t>
            </a:r>
            <a:r>
              <a:rPr lang="fr-FR" sz="2800" dirty="0" smtClean="0"/>
              <a:t> Auto-</a:t>
            </a:r>
            <a:r>
              <a:rPr lang="fr-FR" sz="2800" dirty="0" err="1" smtClean="0"/>
              <a:t>Devops</a:t>
            </a:r>
            <a:endParaRPr lang="fr-FR" sz="2800" dirty="0" smtClean="0"/>
          </a:p>
          <a:p>
            <a:r>
              <a:rPr lang="fr-FR" sz="2800" dirty="0" smtClean="0"/>
              <a:t>Aller au</a:t>
            </a:r>
            <a:r>
              <a:rPr lang="mr-IN" sz="2800" dirty="0" smtClean="0"/>
              <a:t>-</a:t>
            </a:r>
            <a:r>
              <a:rPr lang="fr-FR" sz="2800" dirty="0" smtClean="0"/>
              <a:t>delà du mode de base</a:t>
            </a:r>
          </a:p>
          <a:p>
            <a:r>
              <a:rPr lang="fr-FR" sz="2800" dirty="0" smtClean="0"/>
              <a:t>Répondre à vos questions </a:t>
            </a:r>
            <a:r>
              <a:rPr lang="mr-IN" sz="2800" dirty="0" smtClean="0"/>
              <a:t>…</a:t>
            </a:r>
            <a:endParaRPr lang="fr-FR" sz="2800" dirty="0" smtClean="0"/>
          </a:p>
          <a:p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51087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Vocabulaire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CI : </a:t>
            </a:r>
            <a:r>
              <a:rPr lang="fr-FR" b="1" u="sng" dirty="0" err="1" smtClean="0"/>
              <a:t>C</a:t>
            </a:r>
            <a:r>
              <a:rPr lang="fr-FR" dirty="0" err="1" smtClean="0"/>
              <a:t>ontinuous</a:t>
            </a:r>
            <a:r>
              <a:rPr lang="fr-FR" dirty="0" smtClean="0"/>
              <a:t> </a:t>
            </a:r>
            <a:r>
              <a:rPr lang="fr-FR" b="1" u="sng" dirty="0" smtClean="0"/>
              <a:t>I</a:t>
            </a:r>
            <a:r>
              <a:rPr lang="fr-FR" dirty="0" smtClean="0"/>
              <a:t>ntégration</a:t>
            </a:r>
          </a:p>
          <a:p>
            <a:r>
              <a:rPr lang="fr-FR" dirty="0" smtClean="0"/>
              <a:t>CD : </a:t>
            </a:r>
            <a:r>
              <a:rPr lang="fr-FR" b="1" u="sng" dirty="0" err="1" smtClean="0"/>
              <a:t>C</a:t>
            </a:r>
            <a:r>
              <a:rPr lang="fr-FR" dirty="0" err="1" smtClean="0"/>
              <a:t>ontinuous</a:t>
            </a:r>
            <a:r>
              <a:rPr lang="fr-FR" dirty="0" smtClean="0"/>
              <a:t> </a:t>
            </a:r>
            <a:r>
              <a:rPr lang="fr-FR" b="1" u="sng" dirty="0" err="1" smtClean="0"/>
              <a:t>D</a:t>
            </a:r>
            <a:r>
              <a:rPr lang="fr-FR" dirty="0" err="1" smtClean="0"/>
              <a:t>eployment</a:t>
            </a:r>
            <a:endParaRPr lang="fr-FR" dirty="0" smtClean="0"/>
          </a:p>
          <a:p>
            <a:r>
              <a:rPr lang="fr-FR" dirty="0" smtClean="0"/>
              <a:t>Workflow : Ensemble de </a:t>
            </a:r>
            <a:r>
              <a:rPr lang="fr-FR" dirty="0" err="1" smtClean="0"/>
              <a:t>process</a:t>
            </a:r>
            <a:r>
              <a:rPr lang="fr-FR" dirty="0" smtClean="0"/>
              <a:t> et techniques assurant l’accomplissement d’une tâche</a:t>
            </a:r>
          </a:p>
          <a:p>
            <a:r>
              <a:rPr lang="fr-FR" dirty="0" err="1" smtClean="0"/>
              <a:t>Gitlab</a:t>
            </a:r>
            <a:r>
              <a:rPr lang="fr-FR" dirty="0" smtClean="0"/>
              <a:t> : Produit OSS (version EE) incluant server GIT / CI-CD / autres</a:t>
            </a:r>
          </a:p>
          <a:p>
            <a:r>
              <a:rPr lang="fr-FR" dirty="0" smtClean="0"/>
              <a:t>K8S : </a:t>
            </a:r>
            <a:r>
              <a:rPr lang="fr-FR" dirty="0" err="1" smtClean="0"/>
              <a:t>Kubernetes</a:t>
            </a:r>
            <a:r>
              <a:rPr lang="fr-FR" dirty="0" smtClean="0"/>
              <a:t> / Orchestrateur de containers (Docker ou pas d’ailleurs) by Google</a:t>
            </a:r>
          </a:p>
          <a:p>
            <a:r>
              <a:rPr lang="fr-FR" dirty="0" smtClean="0"/>
              <a:t>Google Cloud : Service cloud public / privé de Google</a:t>
            </a:r>
          </a:p>
          <a:p>
            <a:r>
              <a:rPr lang="fr-FR" dirty="0" smtClean="0"/>
              <a:t>GCE: Google Container Engine, service cloud k8s as a service (</a:t>
            </a:r>
            <a:r>
              <a:rPr lang="fr-FR" dirty="0" err="1" smtClean="0"/>
              <a:t>CaaS</a:t>
            </a:r>
            <a:r>
              <a:rPr lang="fr-FR" dirty="0" smtClean="0"/>
              <a:t>)</a:t>
            </a:r>
          </a:p>
          <a:p>
            <a:r>
              <a:rPr lang="fr-FR" dirty="0" smtClean="0"/>
              <a:t>Cabot : Se dit d’un chien (ou pas) au caractère impétueux </a:t>
            </a:r>
            <a:r>
              <a:rPr lang="mr-IN" dirty="0" smtClean="0"/>
              <a:t>…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692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Contexte </a:t>
            </a:r>
            <a:r>
              <a:rPr lang="fr-FR" dirty="0" err="1" smtClean="0"/>
              <a:t>gitlab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51678" y="1312433"/>
            <a:ext cx="10178322" cy="4567159"/>
          </a:xfrm>
        </p:spPr>
        <p:txBody>
          <a:bodyPr>
            <a:normAutofit/>
          </a:bodyPr>
          <a:lstStyle/>
          <a:p>
            <a:r>
              <a:rPr lang="fr-FR" dirty="0" err="1" smtClean="0"/>
              <a:t>Gitlab</a:t>
            </a:r>
            <a:r>
              <a:rPr lang="fr-FR" dirty="0" smtClean="0"/>
              <a:t> est un des produit les plus populaires pour gérer des « usines logicielles »</a:t>
            </a:r>
          </a:p>
          <a:p>
            <a:pPr lvl="1"/>
            <a:r>
              <a:rPr lang="fr-FR" dirty="0" smtClean="0"/>
              <a:t>Belle vision long terme</a:t>
            </a:r>
          </a:p>
          <a:p>
            <a:pPr lvl="1"/>
            <a:r>
              <a:rPr lang="fr-FR" dirty="0" smtClean="0"/>
              <a:t>Support EE</a:t>
            </a:r>
          </a:p>
          <a:p>
            <a:pPr lvl="1"/>
            <a:r>
              <a:rPr lang="fr-FR" dirty="0" smtClean="0"/>
              <a:t>Développement rapide</a:t>
            </a:r>
          </a:p>
          <a:p>
            <a:pPr lvl="1"/>
            <a:r>
              <a:rPr lang="fr-FR" dirty="0" smtClean="0"/>
              <a:t>Beaucoup d’intégrations</a:t>
            </a:r>
          </a:p>
          <a:p>
            <a:pPr lvl="1"/>
            <a:r>
              <a:rPr lang="fr-FR" dirty="0" smtClean="0"/>
              <a:t>Full scope</a:t>
            </a:r>
          </a:p>
          <a:p>
            <a:r>
              <a:rPr lang="fr-FR" dirty="0" smtClean="0"/>
              <a:t>Concurrents</a:t>
            </a:r>
          </a:p>
          <a:p>
            <a:pPr lvl="1"/>
            <a:r>
              <a:rPr lang="fr-FR" dirty="0" err="1" smtClean="0"/>
              <a:t>Github</a:t>
            </a:r>
            <a:endParaRPr lang="fr-FR" dirty="0" smtClean="0"/>
          </a:p>
          <a:p>
            <a:pPr lvl="1"/>
            <a:r>
              <a:rPr lang="fr-FR" dirty="0" smtClean="0"/>
              <a:t>GOCD</a:t>
            </a:r>
          </a:p>
          <a:p>
            <a:pPr lvl="1"/>
            <a:r>
              <a:rPr lang="fr-FR" dirty="0" smtClean="0"/>
              <a:t>Jenkins</a:t>
            </a:r>
          </a:p>
          <a:p>
            <a:pPr lvl="1"/>
            <a:r>
              <a:rPr lang="fr-FR" dirty="0" err="1" smtClean="0"/>
              <a:t>TravisCI</a:t>
            </a:r>
            <a:endParaRPr lang="fr-FR" dirty="0" smtClean="0"/>
          </a:p>
          <a:p>
            <a:endParaRPr lang="fr-FR" dirty="0" smtClean="0"/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774" y="4999323"/>
            <a:ext cx="1760537" cy="176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90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Contexte </a:t>
            </a:r>
            <a:r>
              <a:rPr lang="fr-FR" dirty="0" err="1" smtClean="0"/>
              <a:t>kubernetes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K8S à gagné la guerre des orchestrateurs</a:t>
            </a:r>
          </a:p>
          <a:p>
            <a:r>
              <a:rPr lang="fr-FR" dirty="0" smtClean="0"/>
              <a:t>Production </a:t>
            </a:r>
            <a:r>
              <a:rPr lang="fr-FR" dirty="0" err="1" smtClean="0"/>
              <a:t>Ready</a:t>
            </a:r>
            <a:endParaRPr lang="fr-FR" dirty="0" smtClean="0"/>
          </a:p>
          <a:p>
            <a:r>
              <a:rPr lang="fr-FR" dirty="0" smtClean="0"/>
              <a:t>Convergence</a:t>
            </a:r>
            <a:endParaRPr lang="fr-FR" dirty="0"/>
          </a:p>
          <a:p>
            <a:pPr lvl="1"/>
            <a:r>
              <a:rPr lang="fr-FR" dirty="0" err="1" smtClean="0"/>
              <a:t>Openshift</a:t>
            </a:r>
            <a:endParaRPr lang="fr-FR" dirty="0" smtClean="0"/>
          </a:p>
          <a:p>
            <a:pPr lvl="1"/>
            <a:r>
              <a:rPr lang="fr-FR" dirty="0" smtClean="0"/>
              <a:t>Rancher</a:t>
            </a:r>
          </a:p>
          <a:p>
            <a:pPr lvl="1"/>
            <a:r>
              <a:rPr lang="fr-FR" dirty="0" smtClean="0"/>
              <a:t>Docker</a:t>
            </a:r>
          </a:p>
          <a:p>
            <a:pPr lvl="1"/>
            <a:r>
              <a:rPr lang="fr-FR" dirty="0" smtClean="0"/>
              <a:t>Autres </a:t>
            </a:r>
            <a:r>
              <a:rPr lang="mr-IN" dirty="0" smtClean="0"/>
              <a:t>…</a:t>
            </a:r>
            <a:endParaRPr lang="fr-FR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206" y="4686301"/>
            <a:ext cx="2105698" cy="204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7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 panose="020B0806030902050204"/>
        <a:ea typeface=""/>
        <a:cs typeface=""/>
      </a:majorFont>
      <a:minorFont>
        <a:latin typeface="Gill Sans MT" panose="020B0502020104020203"/>
        <a:ea typeface=""/>
        <a:cs typeface="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695</TotalTime>
  <Words>810</Words>
  <Application>Microsoft Macintosh PowerPoint</Application>
  <PresentationFormat>Grand écran</PresentationFormat>
  <Paragraphs>227</Paragraphs>
  <Slides>37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37</vt:i4>
      </vt:variant>
    </vt:vector>
  </HeadingPairs>
  <TitlesOfParts>
    <vt:vector size="44" baseType="lpstr">
      <vt:lpstr>Calibri</vt:lpstr>
      <vt:lpstr>Gill Sans MT</vt:lpstr>
      <vt:lpstr>Impact</vt:lpstr>
      <vt:lpstr>Mark Pro</vt:lpstr>
      <vt:lpstr>Wingdings</vt:lpstr>
      <vt:lpstr>Arial</vt:lpstr>
      <vt:lpstr>Badge</vt:lpstr>
      <vt:lpstr>Présentation PowerPoint</vt:lpstr>
      <vt:lpstr>Mais c’est QUI ?</vt:lpstr>
      <vt:lpstr>Présentation PowerPoint</vt:lpstr>
      <vt:lpstr>Préliminaires</vt:lpstr>
      <vt:lpstr>DISCLAIMER</vt:lpstr>
      <vt:lpstr>Objectif</vt:lpstr>
      <vt:lpstr>Vocabulaire</vt:lpstr>
      <vt:lpstr>Contexte gitlab</vt:lpstr>
      <vt:lpstr>Contexte kubernetes</vt:lpstr>
      <vt:lpstr>Contexte Google Cloud</vt:lpstr>
      <vt:lpstr>VIE d’une application</vt:lpstr>
      <vt:lpstr>Workflow moderne</vt:lpstr>
      <vt:lpstr>Présentation PowerPoint</vt:lpstr>
      <vt:lpstr>CODE</vt:lpstr>
      <vt:lpstr>BUILD / TESTS</vt:lpstr>
      <vt:lpstr>Deploy</vt:lpstr>
      <vt:lpstr>En FAIT … c’est le bobo …</vt:lpstr>
      <vt:lpstr>AUTODEVOPS</vt:lpstr>
      <vt:lpstr>AUTO-DEVOPS : Concepts</vt:lpstr>
      <vt:lpstr>AUTO-DEVOPS : Dans le détail</vt:lpstr>
      <vt:lpstr>AUTO-DEVOPS : Bénéfices</vt:lpstr>
      <vt:lpstr>Démo</vt:lpstr>
      <vt:lpstr>Marre des slides ???</vt:lpstr>
      <vt:lpstr>CECI n’est pas UN CHIEN …</vt:lpstr>
      <vt:lpstr>MAIS POURQUOI ???</vt:lpstr>
      <vt:lpstr>The geeky details</vt:lpstr>
      <vt:lpstr>OK ! On fait quoi ?</vt:lpstr>
      <vt:lpstr>Présentation PowerPoint</vt:lpstr>
      <vt:lpstr>Under the HOOD</vt:lpstr>
      <vt:lpstr>Steps</vt:lpstr>
      <vt:lpstr>Bonnes pratiques CODE</vt:lpstr>
      <vt:lpstr>BONNES PRATIQUES CONTAINERS</vt:lpstr>
      <vt:lpstr>Bonnes pratiques DEVOPS</vt:lpstr>
      <vt:lpstr>GITLAB</vt:lpstr>
      <vt:lpstr>Références</vt:lpstr>
      <vt:lpstr>Conclusions</vt:lpstr>
      <vt:lpstr>Présentation PowerPoint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meetup</dc:title>
  <dc:creator>Léger Frédéric</dc:creator>
  <cp:lastModifiedBy>Léger Frédéric</cp:lastModifiedBy>
  <cp:revision>199</cp:revision>
  <dcterms:created xsi:type="dcterms:W3CDTF">2017-11-29T18:08:01Z</dcterms:created>
  <dcterms:modified xsi:type="dcterms:W3CDTF">2017-12-08T20:11:15Z</dcterms:modified>
</cp:coreProperties>
</file>